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459" autoAdjust="0"/>
    <p:restoredTop sz="94673" autoAdjust="0"/>
  </p:normalViewPr>
  <p:slideViewPr>
    <p:cSldViewPr snapToGrid="0" snapToObjects="1">
      <p:cViewPr varScale="1">
        <p:scale>
          <a:sx n="81" d="100"/>
          <a:sy n="81" d="100"/>
        </p:scale>
        <p:origin x="-365" y="-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7T20:27:37.76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0809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17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75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30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466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961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1217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544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054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932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058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61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IrelandEuropass/resilience-and-wellbeing-jan-bbe2um5586y3x45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IrelandEuropass/resilience-and-wellbeing-jan-bbe2um5586y3x45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6285F7-2E0B-3D0D-F636-160AF8D59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383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56614C81-2E42-F2CB-2FDB-F3D37E9AC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527735"/>
            <a:ext cx="8637073" cy="254143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smtClean="0">
                <a:solidFill>
                  <a:schemeClr val="bg1">
                    <a:lumMod val="95000"/>
                  </a:schemeClr>
                </a:solidFill>
              </a:rPr>
              <a:t>Wellbeing 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&amp; Resilience </a:t>
            </a:r>
            <a:r>
              <a:rPr err="1">
                <a:solidFill>
                  <a:schemeClr val="bg1">
                    <a:lumMod val="95000"/>
                  </a:schemeClr>
                </a:solidFill>
              </a:rPr>
              <a:t>στην</a:t>
            </a:r>
            <a:r>
              <a:rPr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mtClean="0">
                <a:solidFill>
                  <a:schemeClr val="bg1">
                    <a:lumMod val="95000"/>
                  </a:schemeClr>
                </a:solidFill>
              </a:rPr>
              <a:t>Εκπα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smtClean="0">
                <a:solidFill>
                  <a:schemeClr val="bg1">
                    <a:lumMod val="95000"/>
                  </a:schemeClr>
                </a:solidFill>
              </a:rPr>
              <a:t>δευση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A638C777-BC0E-2009-FDB2-F48B6D3BE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3" y="4050792"/>
            <a:ext cx="8637072" cy="977621"/>
          </a:xfrm>
        </p:spPr>
        <p:txBody>
          <a:bodyPr anchor="ctr"/>
          <a:lstStyle/>
          <a:p>
            <a:pPr algn="ctr"/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55ADFBE-D4B0-16C8-48F5-76B6FF7FC017}"/>
              </a:ext>
            </a:extLst>
          </p:cNvPr>
          <p:cNvCxnSpPr>
            <a:cxnSpLocks/>
          </p:cNvCxnSpPr>
          <p:nvPr/>
        </p:nvCxnSpPr>
        <p:spPr>
          <a:xfrm>
            <a:off x="2542175" y="4425696"/>
            <a:ext cx="6804422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Ορθογώνιο"/>
          <p:cNvSpPr/>
          <p:nvPr/>
        </p:nvSpPr>
        <p:spPr>
          <a:xfrm>
            <a:off x="2916936" y="3779365"/>
            <a:ext cx="609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https://padlet.com/IrelandEuropass/resilience-and-wellbeing-jan-bbe2um5586y3x45u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Europass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, Teacher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Academy,Dublin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10-17/1/2026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l-G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>
                <a:solidFill>
                  <a:schemeClr val="accent5">
                    <a:lumMod val="75000"/>
                  </a:schemeClr>
                </a:solidFill>
              </a:rPr>
              <a:t>5 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Πυλ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Ω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νε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Ψυχικ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ΗΣ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Υγε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Ι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Δρ</a:t>
            </a:r>
            <a:r>
              <a:rPr dirty="0"/>
              <a:t>α</a:t>
            </a:r>
            <a:r>
              <a:rPr dirty="0" err="1"/>
              <a:t>στηριότητ</a:t>
            </a:r>
            <a:r>
              <a:rPr dirty="0"/>
              <a:t>α (Be Active)</a:t>
            </a:r>
          </a:p>
          <a:p>
            <a:r>
              <a:rPr dirty="0"/>
              <a:t>Επ</a:t>
            </a:r>
            <a:r>
              <a:rPr dirty="0" err="1"/>
              <a:t>ίγνωση</a:t>
            </a:r>
            <a:r>
              <a:rPr dirty="0"/>
              <a:t> (Be Aware)</a:t>
            </a:r>
          </a:p>
          <a:p>
            <a:r>
              <a:rPr dirty="0" err="1"/>
              <a:t>Προσφορά</a:t>
            </a:r>
            <a:r>
              <a:rPr dirty="0"/>
              <a:t> (Give)</a:t>
            </a:r>
          </a:p>
          <a:p>
            <a:r>
              <a:rPr dirty="0" err="1"/>
              <a:t>Μάθηση</a:t>
            </a:r>
            <a:r>
              <a:rPr dirty="0"/>
              <a:t> (Learn)</a:t>
            </a:r>
          </a:p>
          <a:p>
            <a:r>
              <a:rPr dirty="0" err="1"/>
              <a:t>Σύνδεση</a:t>
            </a:r>
            <a:r>
              <a:rPr dirty="0"/>
              <a:t> (Connect)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Γνωσιακ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Συμπεριφορικ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Προσ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Ε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γγιση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Τα</a:t>
            </a:r>
            <a:r>
              <a:rPr dirty="0"/>
              <a:t> </a:t>
            </a:r>
            <a:r>
              <a:rPr dirty="0" err="1"/>
              <a:t>γεγονότ</a:t>
            </a:r>
            <a:r>
              <a:rPr dirty="0"/>
              <a:t>α </a:t>
            </a:r>
            <a:r>
              <a:rPr dirty="0" err="1"/>
              <a:t>δεν</a:t>
            </a:r>
            <a:r>
              <a:rPr dirty="0"/>
              <a:t> μας επ</a:t>
            </a:r>
            <a:r>
              <a:rPr dirty="0" err="1"/>
              <a:t>ηρεάζουν</a:t>
            </a:r>
            <a:r>
              <a:rPr dirty="0"/>
              <a:t> </a:t>
            </a:r>
            <a:r>
              <a:rPr dirty="0" err="1"/>
              <a:t>άμεσ</a:t>
            </a:r>
            <a:r>
              <a:rPr dirty="0"/>
              <a:t>α</a:t>
            </a:r>
          </a:p>
          <a:p>
            <a:r>
              <a:rPr dirty="0"/>
              <a:t>Η </a:t>
            </a:r>
            <a:r>
              <a:rPr dirty="0" err="1"/>
              <a:t>ερμηνεί</a:t>
            </a:r>
            <a:r>
              <a:rPr dirty="0"/>
              <a:t>α μας τα επ</a:t>
            </a:r>
            <a:r>
              <a:rPr dirty="0" err="1"/>
              <a:t>ηρεάζει</a:t>
            </a:r>
            <a:endParaRPr dirty="0"/>
          </a:p>
          <a:p>
            <a:r>
              <a:rPr dirty="0" err="1"/>
              <a:t>Σκέψεις</a:t>
            </a:r>
            <a:r>
              <a:rPr dirty="0"/>
              <a:t> – </a:t>
            </a:r>
            <a:r>
              <a:rPr dirty="0" err="1"/>
              <a:t>Συν</a:t>
            </a:r>
            <a:r>
              <a:rPr dirty="0"/>
              <a:t>α</a:t>
            </a:r>
            <a:r>
              <a:rPr dirty="0" err="1"/>
              <a:t>ισθήμ</a:t>
            </a:r>
            <a:r>
              <a:rPr dirty="0"/>
              <a:t>ατα – </a:t>
            </a:r>
            <a:r>
              <a:rPr dirty="0" err="1"/>
              <a:t>Συμ</a:t>
            </a:r>
            <a:r>
              <a:rPr dirty="0"/>
              <a:t>π</a:t>
            </a:r>
            <a:r>
              <a:rPr dirty="0" err="1"/>
              <a:t>εριφορά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Αυτ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ματε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αρνητικ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ΕΣ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σκ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Ε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ψει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Κατα</a:t>
            </a:r>
            <a:r>
              <a:rPr dirty="0" err="1"/>
              <a:t>στροφολογί</a:t>
            </a:r>
            <a:r>
              <a:rPr dirty="0"/>
              <a:t>α</a:t>
            </a:r>
          </a:p>
          <a:p>
            <a:r>
              <a:rPr dirty="0" err="1"/>
              <a:t>Διά</a:t>
            </a:r>
            <a:r>
              <a:rPr dirty="0"/>
              <a:t>βα</a:t>
            </a:r>
            <a:r>
              <a:rPr dirty="0" err="1"/>
              <a:t>σμ</a:t>
            </a:r>
            <a:r>
              <a:rPr dirty="0"/>
              <a:t>α </a:t>
            </a:r>
            <a:r>
              <a:rPr dirty="0" err="1"/>
              <a:t>σκέψης</a:t>
            </a:r>
            <a:r>
              <a:rPr dirty="0"/>
              <a:t> </a:t>
            </a:r>
            <a:r>
              <a:rPr dirty="0" err="1"/>
              <a:t>άλλων</a:t>
            </a:r>
            <a:endParaRPr dirty="0"/>
          </a:p>
          <a:p>
            <a:r>
              <a:rPr dirty="0" err="1"/>
              <a:t>Προσω</a:t>
            </a:r>
            <a:r>
              <a:rPr dirty="0"/>
              <a:t>ποπ</a:t>
            </a:r>
            <a:r>
              <a:rPr dirty="0" err="1"/>
              <a:t>οίηση</a:t>
            </a:r>
            <a:endParaRPr dirty="0"/>
          </a:p>
          <a:p>
            <a:r>
              <a:rPr dirty="0"/>
              <a:t> </a:t>
            </a:r>
            <a:r>
              <a:rPr dirty="0" err="1"/>
              <a:t>Ετικετο</a:t>
            </a:r>
            <a:r>
              <a:rPr dirty="0"/>
              <a:t>π</a:t>
            </a:r>
            <a:r>
              <a:rPr dirty="0" err="1"/>
              <a:t>οίηση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Π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ΩΣ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αμφισβητο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Υ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με τι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σκ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Ε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ψει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Ποι</a:t>
            </a:r>
            <a:r>
              <a:rPr dirty="0"/>
              <a:t>α </a:t>
            </a:r>
            <a:r>
              <a:rPr dirty="0" err="1"/>
              <a:t>στοιχεί</a:t>
            </a:r>
            <a:r>
              <a:rPr dirty="0"/>
              <a:t>α </a:t>
            </a:r>
            <a:r>
              <a:rPr dirty="0" err="1"/>
              <a:t>τις</a:t>
            </a:r>
            <a:r>
              <a:rPr dirty="0"/>
              <a:t> υπ</a:t>
            </a:r>
            <a:r>
              <a:rPr dirty="0" err="1"/>
              <a:t>οστηρίζουν</a:t>
            </a:r>
            <a:r>
              <a:rPr dirty="0"/>
              <a:t>;</a:t>
            </a:r>
          </a:p>
          <a:p>
            <a:r>
              <a:rPr lang="en-US" dirty="0"/>
              <a:t>Υ</a:t>
            </a:r>
            <a:r>
              <a:rPr dirty="0"/>
              <a:t>π</a:t>
            </a:r>
            <a:r>
              <a:rPr dirty="0" err="1"/>
              <a:t>άρχει</a:t>
            </a:r>
            <a:r>
              <a:rPr dirty="0"/>
              <a:t> </a:t>
            </a:r>
            <a:r>
              <a:rPr dirty="0" err="1"/>
              <a:t>άλλη</a:t>
            </a:r>
            <a:r>
              <a:rPr dirty="0"/>
              <a:t> </a:t>
            </a:r>
            <a:r>
              <a:rPr dirty="0" err="1"/>
              <a:t>εξήγηση</a:t>
            </a:r>
            <a:r>
              <a:rPr dirty="0"/>
              <a:t>;</a:t>
            </a:r>
          </a:p>
          <a:p>
            <a:r>
              <a:rPr lang="en-US" dirty="0" err="1"/>
              <a:t>Τι</a:t>
            </a:r>
            <a:r>
              <a:rPr dirty="0"/>
              <a:t> θα </a:t>
            </a:r>
            <a:r>
              <a:rPr dirty="0" err="1"/>
              <a:t>συμ</a:t>
            </a:r>
            <a:r>
              <a:rPr dirty="0"/>
              <a:t>β</a:t>
            </a:r>
            <a:r>
              <a:rPr dirty="0" err="1"/>
              <a:t>ούλευ</a:t>
            </a:r>
            <a:r>
              <a:rPr dirty="0"/>
              <a:t>α </a:t>
            </a:r>
            <a:r>
              <a:rPr dirty="0" err="1"/>
              <a:t>έν</a:t>
            </a:r>
            <a:r>
              <a:rPr dirty="0"/>
              <a:t>αν </a:t>
            </a:r>
            <a:r>
              <a:rPr dirty="0" err="1"/>
              <a:t>φίλο</a:t>
            </a:r>
            <a:r>
              <a:rPr dirty="0"/>
              <a:t>;</a:t>
            </a:r>
          </a:p>
          <a:p>
            <a:r>
              <a:rPr lang="en-US" dirty="0" err="1"/>
              <a:t>Ποιο</a:t>
            </a:r>
            <a:r>
              <a:rPr dirty="0"/>
              <a:t> θα </a:t>
            </a:r>
            <a:r>
              <a:rPr dirty="0" err="1"/>
              <a:t>είν</a:t>
            </a:r>
            <a:r>
              <a:rPr dirty="0"/>
              <a:t>αι </a:t>
            </a:r>
            <a:r>
              <a:rPr dirty="0" err="1"/>
              <a:t>το</a:t>
            </a:r>
            <a:r>
              <a:rPr dirty="0"/>
              <a:t> απ</a:t>
            </a:r>
            <a:r>
              <a:rPr dirty="0" err="1"/>
              <a:t>οτέλεσμ</a:t>
            </a:r>
            <a:r>
              <a:rPr dirty="0"/>
              <a:t>α;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smtClean="0">
                <a:solidFill>
                  <a:schemeClr val="accent5">
                    <a:lumMod val="50000"/>
                  </a:schemeClr>
                </a:solidFill>
              </a:rPr>
              <a:t>Βασικ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ΕΣ</a:t>
            </a:r>
            <a:r>
              <a:rPr smtClean="0">
                <a:solidFill>
                  <a:schemeClr val="accent5">
                    <a:lumMod val="50000"/>
                  </a:schemeClr>
                </a:solidFill>
              </a:rPr>
              <a:t> ψυχολογικ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ΕΣ</a:t>
            </a:r>
            <a:r>
              <a:rPr smtClean="0">
                <a:solidFill>
                  <a:schemeClr val="accent5">
                    <a:lumMod val="50000"/>
                  </a:schemeClr>
                </a:solidFill>
              </a:rPr>
              <a:t> αν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Α</a:t>
            </a:r>
            <a:r>
              <a:rPr smtClean="0">
                <a:solidFill>
                  <a:schemeClr val="accent5">
                    <a:lumMod val="50000"/>
                  </a:schemeClr>
                </a:solidFill>
              </a:rPr>
              <a:t>γκε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Σ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Αγά</a:t>
            </a:r>
            <a:r>
              <a:rPr dirty="0"/>
              <a:t>πη &amp; α</a:t>
            </a:r>
            <a:r>
              <a:rPr dirty="0" err="1"/>
              <a:t>νήκειν</a:t>
            </a:r>
            <a:endParaRPr dirty="0"/>
          </a:p>
          <a:p>
            <a:r>
              <a:rPr dirty="0" err="1"/>
              <a:t>Ελευθερί</a:t>
            </a:r>
            <a:r>
              <a:rPr dirty="0"/>
              <a:t>α</a:t>
            </a:r>
          </a:p>
          <a:p>
            <a:r>
              <a:rPr dirty="0"/>
              <a:t> </a:t>
            </a:r>
            <a:r>
              <a:rPr dirty="0" err="1"/>
              <a:t>Δι</a:t>
            </a:r>
            <a:r>
              <a:rPr dirty="0"/>
              <a:t>α</a:t>
            </a:r>
            <a:r>
              <a:rPr dirty="0" err="1"/>
              <a:t>σκέδ</a:t>
            </a:r>
            <a:r>
              <a:rPr dirty="0"/>
              <a:t>α</a:t>
            </a:r>
            <a:r>
              <a:rPr dirty="0" err="1"/>
              <a:t>ση</a:t>
            </a:r>
            <a:endParaRPr dirty="0"/>
          </a:p>
          <a:p>
            <a:r>
              <a:rPr dirty="0" err="1"/>
              <a:t>Δύν</a:t>
            </a:r>
            <a:r>
              <a:rPr dirty="0"/>
              <a:t>α</a:t>
            </a:r>
            <a:r>
              <a:rPr dirty="0" err="1"/>
              <a:t>μη</a:t>
            </a:r>
            <a:r>
              <a:rPr dirty="0"/>
              <a:t> / α</a:t>
            </a:r>
            <a:r>
              <a:rPr dirty="0" err="1"/>
              <a:t>υτοεκτίμηση</a:t>
            </a:r>
            <a:endParaRPr dirty="0"/>
          </a:p>
          <a:p>
            <a:r>
              <a:rPr dirty="0"/>
              <a:t> Επιβ</a:t>
            </a:r>
            <a:r>
              <a:rPr dirty="0" err="1"/>
              <a:t>ίωση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smtClean="0">
                <a:solidFill>
                  <a:schemeClr val="accent5">
                    <a:lumMod val="50000"/>
                  </a:schemeClr>
                </a:solidFill>
              </a:rPr>
              <a:t>Μικρ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Η</a:t>
            </a:r>
            <a:r>
              <a:rPr smtClean="0">
                <a:solidFill>
                  <a:schemeClr val="accent5">
                    <a:lumMod val="50000"/>
                  </a:schemeClr>
                </a:solidFill>
              </a:rPr>
              <a:t> βιωματικ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Η</a:t>
            </a:r>
            <a:r>
              <a:rPr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Α</a:t>
            </a:r>
            <a:r>
              <a:rPr smtClean="0">
                <a:solidFill>
                  <a:schemeClr val="accent5">
                    <a:lumMod val="50000"/>
                  </a:schemeClr>
                </a:solidFill>
              </a:rPr>
              <a:t>σκηση </a:t>
            </a:r>
            <a:r>
              <a:rPr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smtClean="0">
                <a:solidFill>
                  <a:schemeClr val="accent5">
                    <a:lumMod val="50000"/>
                  </a:schemeClr>
                </a:solidFill>
              </a:rPr>
              <a:t>2–3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’)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Κλείστε</a:t>
            </a:r>
            <a:r>
              <a:rPr dirty="0"/>
              <a:t> τα </a:t>
            </a:r>
            <a:r>
              <a:rPr dirty="0" err="1"/>
              <a:t>μάτι</a:t>
            </a:r>
            <a:r>
              <a:rPr dirty="0"/>
              <a:t>α</a:t>
            </a:r>
          </a:p>
          <a:p>
            <a:r>
              <a:rPr dirty="0"/>
              <a:t>5 α</a:t>
            </a:r>
            <a:r>
              <a:rPr dirty="0" err="1"/>
              <a:t>ργές</a:t>
            </a:r>
            <a:r>
              <a:rPr dirty="0"/>
              <a:t> αναπ</a:t>
            </a:r>
            <a:r>
              <a:rPr dirty="0" err="1"/>
              <a:t>νοές</a:t>
            </a:r>
            <a:endParaRPr dirty="0"/>
          </a:p>
          <a:p>
            <a:r>
              <a:rPr dirty="0"/>
              <a:t>Παρα</a:t>
            </a:r>
            <a:r>
              <a:rPr dirty="0" err="1"/>
              <a:t>τηρήστε</a:t>
            </a:r>
            <a:r>
              <a:rPr dirty="0"/>
              <a:t> </a:t>
            </a:r>
            <a:r>
              <a:rPr dirty="0" err="1"/>
              <a:t>σώμ</a:t>
            </a:r>
            <a:r>
              <a:rPr dirty="0"/>
              <a:t>α &amp; </a:t>
            </a:r>
            <a:r>
              <a:rPr dirty="0" err="1"/>
              <a:t>ήχους</a:t>
            </a:r>
            <a:endParaRPr dirty="0"/>
          </a:p>
          <a:p>
            <a:r>
              <a:rPr dirty="0"/>
              <a:t> </a:t>
            </a:r>
            <a:r>
              <a:rPr dirty="0" err="1"/>
              <a:t>Σκεφτείτε</a:t>
            </a:r>
            <a:r>
              <a:rPr dirty="0"/>
              <a:t> </a:t>
            </a:r>
            <a:r>
              <a:rPr dirty="0" err="1"/>
              <a:t>κάτι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</a:t>
            </a:r>
            <a:r>
              <a:rPr dirty="0" err="1"/>
              <a:t>το</a:t>
            </a:r>
            <a:r>
              <a:rPr dirty="0"/>
              <a:t> οπ</a:t>
            </a:r>
            <a:r>
              <a:rPr dirty="0" err="1"/>
              <a:t>οίο</a:t>
            </a:r>
            <a:r>
              <a:rPr dirty="0"/>
              <a:t> </a:t>
            </a:r>
            <a:r>
              <a:rPr dirty="0" err="1"/>
              <a:t>είστε</a:t>
            </a:r>
            <a:r>
              <a:rPr dirty="0"/>
              <a:t> </a:t>
            </a:r>
            <a:r>
              <a:rPr dirty="0" err="1"/>
              <a:t>ευγνώμονες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0495" y="279901"/>
            <a:ext cx="9603275" cy="1049235"/>
          </a:xfrm>
        </p:spPr>
        <p:txBody>
          <a:bodyPr>
            <a:normAutofit/>
          </a:bodyPr>
          <a:lstStyle/>
          <a:p>
            <a:r>
              <a:rPr lang="el-GR" sz="2800" dirty="0" err="1" smtClean="0"/>
              <a:t>εφαρμογη</a:t>
            </a:r>
            <a:r>
              <a:rPr lang="el-GR" sz="2800" dirty="0" smtClean="0"/>
              <a:t> στην τ</a:t>
            </a:r>
            <a:r>
              <a:rPr lang="en-US" sz="2800" dirty="0" smtClean="0"/>
              <a:t>a</a:t>
            </a:r>
            <a:r>
              <a:rPr lang="el-GR" sz="2800" dirty="0" smtClean="0"/>
              <a:t>ξη</a:t>
            </a:r>
            <a:r>
              <a:rPr lang="en-US" sz="2800" dirty="0" smtClean="0"/>
              <a:t>-</a:t>
            </a:r>
            <a:r>
              <a:rPr lang="el-GR" sz="2800" dirty="0" err="1" smtClean="0"/>
              <a:t>Βιωματικη</a:t>
            </a:r>
            <a:r>
              <a:rPr lang="el-GR" sz="2800" dirty="0" smtClean="0"/>
              <a:t> άσκηση </a:t>
            </a:r>
            <a:r>
              <a:rPr lang="en-US" sz="2800" dirty="0" smtClean="0"/>
              <a:t>G.L.A.D</a:t>
            </a:r>
            <a:endParaRPr lang="el-GR" sz="2800" dirty="0"/>
          </a:p>
        </p:txBody>
      </p:sp>
      <p:pic>
        <p:nvPicPr>
          <p:cNvPr id="1026" name="Picture 2" descr="C:\Users\Laptop\Downloads\IMG_20260429_1114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512" y="902992"/>
            <a:ext cx="5637228" cy="4807912"/>
          </a:xfrm>
          <a:prstGeom prst="rect">
            <a:avLst/>
          </a:prstGeom>
          <a:noFill/>
        </p:spPr>
      </p:pic>
      <p:pic>
        <p:nvPicPr>
          <p:cNvPr id="1031" name="Picture 7" descr="C:\Users\Laptop\Downloads\IMG_20260429_134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896" y="11048213"/>
            <a:ext cx="38862000" cy="19538905"/>
          </a:xfrm>
          <a:prstGeom prst="rect">
            <a:avLst/>
          </a:prstGeom>
          <a:noFill/>
        </p:spPr>
      </p:pic>
      <p:pic>
        <p:nvPicPr>
          <p:cNvPr id="5" name="Picture 2" descr="C:\Users\Laptop\Downloads\IMG_20260429_134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482" y="1100955"/>
            <a:ext cx="4524866" cy="432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err="1">
                <a:solidFill>
                  <a:schemeClr val="accent5">
                    <a:lumMod val="75000"/>
                  </a:schemeClr>
                </a:solidFill>
              </a:rPr>
              <a:t>Τι</a:t>
            </a:r>
            <a:r>
              <a:rPr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μπορ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Ω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>
                <a:solidFill>
                  <a:schemeClr val="accent5">
                    <a:lumMod val="75000"/>
                  </a:schemeClr>
                </a:solidFill>
              </a:rPr>
              <a:t>να 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κ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νω απ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α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Υ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ριο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</a:t>
            </a:r>
            <a:r>
              <a:rPr dirty="0" err="1"/>
              <a:t>Μικρά</a:t>
            </a:r>
            <a:r>
              <a:rPr dirty="0"/>
              <a:t> </a:t>
            </a:r>
            <a:r>
              <a:rPr dirty="0" err="1"/>
              <a:t>δι</a:t>
            </a:r>
            <a:r>
              <a:rPr dirty="0"/>
              <a:t>α</a:t>
            </a:r>
            <a:r>
              <a:rPr dirty="0" err="1"/>
              <a:t>λείμμ</a:t>
            </a:r>
            <a:r>
              <a:rPr dirty="0"/>
              <a:t>ατα αναπ</a:t>
            </a:r>
            <a:r>
              <a:rPr dirty="0" err="1"/>
              <a:t>νοής</a:t>
            </a:r>
            <a:endParaRPr dirty="0"/>
          </a:p>
          <a:p>
            <a:r>
              <a:rPr dirty="0"/>
              <a:t> </a:t>
            </a:r>
            <a:r>
              <a:rPr dirty="0" err="1"/>
              <a:t>Ρε</a:t>
            </a:r>
            <a:r>
              <a:rPr dirty="0"/>
              <a:t>α</a:t>
            </a:r>
            <a:r>
              <a:rPr dirty="0" err="1"/>
              <a:t>λιστικές</a:t>
            </a:r>
            <a:r>
              <a:rPr dirty="0"/>
              <a:t> π</a:t>
            </a:r>
            <a:r>
              <a:rPr dirty="0" err="1"/>
              <a:t>ροσδοκίες</a:t>
            </a:r>
            <a:endParaRPr dirty="0"/>
          </a:p>
          <a:p>
            <a:r>
              <a:rPr dirty="0"/>
              <a:t> Στήριξη </a:t>
            </a:r>
            <a:r>
              <a:rPr dirty="0" err="1"/>
              <a:t>συν</a:t>
            </a:r>
            <a:r>
              <a:rPr dirty="0"/>
              <a:t>α</a:t>
            </a:r>
            <a:r>
              <a:rPr dirty="0" err="1"/>
              <a:t>δέλφων</a:t>
            </a:r>
            <a:endParaRPr dirty="0"/>
          </a:p>
          <a:p>
            <a:r>
              <a:rPr dirty="0" err="1"/>
              <a:t>Φροντίδ</a:t>
            </a:r>
            <a:r>
              <a:rPr dirty="0"/>
              <a:t>α εα</a:t>
            </a:r>
            <a:r>
              <a:rPr dirty="0" err="1"/>
              <a:t>υτού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i="1" smtClean="0">
                <a:solidFill>
                  <a:schemeClr val="accent5">
                    <a:lumMod val="75000"/>
                  </a:schemeClr>
                </a:solidFill>
              </a:rPr>
              <a:t>Σα</a:t>
            </a:r>
            <a:r>
              <a:rPr lang="el-GR" i="1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r>
              <a:rPr i="1" smtClean="0">
                <a:solidFill>
                  <a:schemeClr val="accent5">
                    <a:lumMod val="75000"/>
                  </a:schemeClr>
                </a:solidFill>
              </a:rPr>
              <a:t> ευχαρι</a:t>
            </a:r>
            <a:r>
              <a:rPr lang="el-GR" i="1" dirty="0" err="1" smtClean="0">
                <a:solidFill>
                  <a:schemeClr val="accent5">
                    <a:lumMod val="75000"/>
                  </a:schemeClr>
                </a:solidFill>
              </a:rPr>
              <a:t>στουμε</a:t>
            </a:r>
            <a:endParaRPr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2015732"/>
            <a:ext cx="9340354" cy="3609971"/>
          </a:xfrm>
        </p:spPr>
        <p:txBody>
          <a:bodyPr/>
          <a:lstStyle/>
          <a:p>
            <a:r>
              <a:rPr dirty="0" err="1"/>
              <a:t>Ερωτήσεις</a:t>
            </a:r>
            <a:r>
              <a:rPr dirty="0"/>
              <a:t> </a:t>
            </a:r>
            <a:r>
              <a:rPr/>
              <a:t>– </a:t>
            </a:r>
            <a:r>
              <a:rPr smtClean="0"/>
              <a:t>Συζήτηση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padlet.com/IrelandEuropass/resilience-and-wellbeing-jan-bbe2um5586y3x45u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						</a:t>
            </a:r>
            <a:r>
              <a:rPr lang="el-GR" sz="1800" dirty="0" err="1" smtClean="0"/>
              <a:t>Κουρκάκη</a:t>
            </a:r>
            <a:r>
              <a:rPr lang="el-GR" sz="1800" dirty="0" smtClean="0"/>
              <a:t>  Σταυρούλα ΠΕ 80</a:t>
            </a:r>
          </a:p>
          <a:p>
            <a:pPr>
              <a:buNone/>
            </a:pPr>
            <a:r>
              <a:rPr lang="el-GR" sz="1800" dirty="0" smtClean="0"/>
              <a:t>	</a:t>
            </a:r>
            <a:r>
              <a:rPr lang="el-GR" sz="1800" dirty="0" smtClean="0"/>
              <a:t>						Φωτίου Κατερίνα ΠΕ 02</a:t>
            </a:r>
            <a:endParaRPr lang="en-US" sz="1800" dirty="0" smtClean="0"/>
          </a:p>
          <a:p>
            <a:endParaRPr lang="el-GR" dirty="0" smtClean="0"/>
          </a:p>
          <a:p>
            <a:pPr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EE54AEF-BB63-6631-367C-5CDBF99EE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95486"/>
            <a:ext cx="5368575" cy="3394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F79B30-FE2A-24BA-86A4-AAC2A3927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574" y="0"/>
            <a:ext cx="6823426" cy="6090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EA7867-C25A-20AB-0CAE-528E299C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368575" cy="2902869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="" xmlns:a16="http://schemas.microsoft.com/office/drawing/2014/main" id="{C0D831C7-C5B9-3820-E7AC-BBEEE091CD32}"/>
              </a:ext>
            </a:extLst>
          </p:cNvPr>
          <p:cNvCxnSpPr>
            <a:cxnSpLocks/>
          </p:cNvCxnSpPr>
          <p:nvPr/>
        </p:nvCxnSpPr>
        <p:spPr>
          <a:xfrm>
            <a:off x="5368574" y="0"/>
            <a:ext cx="0" cy="609036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7126299E-7051-9666-FBF6-F5AACAFFAECB}"/>
              </a:ext>
            </a:extLst>
          </p:cNvPr>
          <p:cNvCxnSpPr>
            <a:cxnSpLocks/>
          </p:cNvCxnSpPr>
          <p:nvPr/>
        </p:nvCxnSpPr>
        <p:spPr>
          <a:xfrm>
            <a:off x="0" y="6090368"/>
            <a:ext cx="12016931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A8EDA1E-5965-2D84-F9B8-D6CD69637FA2}"/>
              </a:ext>
            </a:extLst>
          </p:cNvPr>
          <p:cNvCxnSpPr>
            <a:cxnSpLocks/>
          </p:cNvCxnSpPr>
          <p:nvPr/>
        </p:nvCxnSpPr>
        <p:spPr>
          <a:xfrm>
            <a:off x="-214313" y="2902869"/>
            <a:ext cx="5582887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1EFF7E6F-AE75-E01C-C95D-12235B29C307}"/>
              </a:ext>
            </a:extLst>
          </p:cNvPr>
          <p:cNvCxnSpPr>
            <a:cxnSpLocks/>
          </p:cNvCxnSpPr>
          <p:nvPr/>
        </p:nvCxnSpPr>
        <p:spPr>
          <a:xfrm>
            <a:off x="-214313" y="0"/>
            <a:ext cx="12406313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9F8E9C-4626-332D-DEF1-781498C69AF8}"/>
                  </a:ext>
                </a:extLst>
              </p14:cNvPr>
              <p14:cNvContentPartPr/>
              <p14:nvPr/>
            </p14:nvContentPartPr>
            <p14:xfrm>
              <a:off x="196211" y="6018401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889F8E9C-4626-332D-DEF1-781498C69A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611" y="6005801"/>
                <a:ext cx="25200" cy="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6220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EE54AEF-BB63-6631-367C-5CDBF99EE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95486"/>
            <a:ext cx="5368575" cy="3394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F79B30-FE2A-24BA-86A4-AAC2A3927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574" y="0"/>
            <a:ext cx="6823426" cy="6090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EA7867-C25A-20AB-0CAE-528E299C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368575" cy="2902869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="" xmlns:a16="http://schemas.microsoft.com/office/drawing/2014/main" id="{C0D831C7-C5B9-3820-E7AC-BBEEE091CD32}"/>
              </a:ext>
            </a:extLst>
          </p:cNvPr>
          <p:cNvCxnSpPr>
            <a:cxnSpLocks/>
          </p:cNvCxnSpPr>
          <p:nvPr/>
        </p:nvCxnSpPr>
        <p:spPr>
          <a:xfrm>
            <a:off x="5368574" y="0"/>
            <a:ext cx="0" cy="609036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7126299E-7051-9666-FBF6-F5AACAFFAECB}"/>
              </a:ext>
            </a:extLst>
          </p:cNvPr>
          <p:cNvCxnSpPr>
            <a:cxnSpLocks/>
          </p:cNvCxnSpPr>
          <p:nvPr/>
        </p:nvCxnSpPr>
        <p:spPr>
          <a:xfrm>
            <a:off x="0" y="6090368"/>
            <a:ext cx="12016931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A8EDA1E-5965-2D84-F9B8-D6CD69637FA2}"/>
              </a:ext>
            </a:extLst>
          </p:cNvPr>
          <p:cNvCxnSpPr>
            <a:cxnSpLocks/>
          </p:cNvCxnSpPr>
          <p:nvPr/>
        </p:nvCxnSpPr>
        <p:spPr>
          <a:xfrm>
            <a:off x="-214313" y="2902869"/>
            <a:ext cx="5582887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1EFF7E6F-AE75-E01C-C95D-12235B29C307}"/>
              </a:ext>
            </a:extLst>
          </p:cNvPr>
          <p:cNvCxnSpPr>
            <a:cxnSpLocks/>
          </p:cNvCxnSpPr>
          <p:nvPr/>
        </p:nvCxnSpPr>
        <p:spPr>
          <a:xfrm>
            <a:off x="-214313" y="0"/>
            <a:ext cx="12406313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9F8E9C-4626-332D-DEF1-781498C69AF8}"/>
                  </a:ext>
                </a:extLst>
              </p14:cNvPr>
              <p14:cNvContentPartPr/>
              <p14:nvPr/>
            </p14:nvContentPartPr>
            <p14:xfrm>
              <a:off x="196211" y="6018401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889F8E9C-4626-332D-DEF1-781498C69A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611" y="6005801"/>
                <a:ext cx="25200" cy="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6220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Γιατ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Ι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ε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Ι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ναι σημαντικ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2292552"/>
            <a:ext cx="9603275" cy="3450613"/>
          </a:xfrm>
        </p:spPr>
        <p:txBody>
          <a:bodyPr/>
          <a:lstStyle/>
          <a:p>
            <a:r>
              <a:rPr lang="en-US" dirty="0" err="1"/>
              <a:t>Υ</a:t>
            </a:r>
            <a:r>
              <a:rPr dirty="0" err="1"/>
              <a:t>ψηλά</a:t>
            </a:r>
            <a:r>
              <a:rPr dirty="0"/>
              <a:t> επίπ</a:t>
            </a:r>
            <a:r>
              <a:rPr dirty="0" err="1"/>
              <a:t>εδ</a:t>
            </a:r>
            <a:r>
              <a:rPr dirty="0"/>
              <a:t>α </a:t>
            </a:r>
            <a:r>
              <a:rPr dirty="0" err="1"/>
              <a:t>άγχους</a:t>
            </a:r>
            <a:r>
              <a:rPr dirty="0"/>
              <a:t> </a:t>
            </a:r>
            <a:r>
              <a:rPr dirty="0" err="1"/>
              <a:t>στο</a:t>
            </a:r>
            <a:r>
              <a:rPr dirty="0"/>
              <a:t> </a:t>
            </a:r>
            <a:r>
              <a:rPr dirty="0" err="1"/>
              <a:t>σχολείο</a:t>
            </a:r>
            <a:endParaRPr dirty="0"/>
          </a:p>
          <a:p>
            <a:r>
              <a:rPr dirty="0" err="1"/>
              <a:t>Συν</a:t>
            </a:r>
            <a:r>
              <a:rPr dirty="0"/>
              <a:t>α</a:t>
            </a:r>
            <a:r>
              <a:rPr dirty="0" err="1"/>
              <a:t>ισθημ</a:t>
            </a:r>
            <a:r>
              <a:rPr dirty="0"/>
              <a:t>α</a:t>
            </a:r>
            <a:r>
              <a:rPr dirty="0" err="1"/>
              <a:t>τική</a:t>
            </a:r>
            <a:r>
              <a:rPr dirty="0"/>
              <a:t> επιβ</a:t>
            </a:r>
            <a:r>
              <a:rPr dirty="0" err="1"/>
              <a:t>άρυνση</a:t>
            </a:r>
            <a:endParaRPr dirty="0"/>
          </a:p>
          <a:p>
            <a:r>
              <a:rPr dirty="0" err="1"/>
              <a:t>Πρόληψη</a:t>
            </a:r>
            <a:r>
              <a:rPr dirty="0"/>
              <a:t> επα</a:t>
            </a:r>
            <a:r>
              <a:rPr dirty="0" err="1"/>
              <a:t>γγελμ</a:t>
            </a:r>
            <a:r>
              <a:rPr dirty="0"/>
              <a:t>α</a:t>
            </a:r>
            <a:r>
              <a:rPr dirty="0" err="1"/>
              <a:t>τικής</a:t>
            </a:r>
            <a:r>
              <a:rPr dirty="0"/>
              <a:t> </a:t>
            </a:r>
            <a:r>
              <a:rPr dirty="0" err="1"/>
              <a:t>εξουθένωσης</a:t>
            </a:r>
            <a:endParaRPr dirty="0"/>
          </a:p>
          <a:p>
            <a:r>
              <a:rPr dirty="0" err="1"/>
              <a:t>Βελτίωση</a:t>
            </a:r>
            <a:r>
              <a:rPr dirty="0"/>
              <a:t> </a:t>
            </a:r>
            <a:r>
              <a:rPr dirty="0" err="1"/>
              <a:t>κλίμ</a:t>
            </a:r>
            <a:r>
              <a:rPr dirty="0"/>
              <a:t>α</a:t>
            </a:r>
            <a:r>
              <a:rPr dirty="0" err="1"/>
              <a:t>τος</a:t>
            </a:r>
            <a:r>
              <a:rPr dirty="0"/>
              <a:t> </a:t>
            </a:r>
            <a:r>
              <a:rPr dirty="0" err="1"/>
              <a:t>τάξης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Η α</a:t>
            </a:r>
            <a:r>
              <a:rPr dirty="0" err="1"/>
              <a:t>μυγδ</a:t>
            </a:r>
            <a:r>
              <a:rPr dirty="0"/>
              <a:t>α</a:t>
            </a:r>
            <a:r>
              <a:rPr dirty="0" err="1"/>
              <a:t>λή</a:t>
            </a:r>
            <a:r>
              <a:rPr dirty="0"/>
              <a:t> </a:t>
            </a:r>
            <a:r>
              <a:rPr dirty="0" err="1"/>
              <a:t>ενεργο</a:t>
            </a:r>
            <a:r>
              <a:rPr dirty="0"/>
              <a:t>π</a:t>
            </a:r>
            <a:r>
              <a:rPr dirty="0" err="1"/>
              <a:t>οιεί</a:t>
            </a:r>
            <a:r>
              <a:rPr dirty="0"/>
              <a:t> α</a:t>
            </a:r>
            <a:r>
              <a:rPr dirty="0" err="1"/>
              <a:t>ντίδρ</a:t>
            </a:r>
            <a:r>
              <a:rPr dirty="0"/>
              <a:t>α</a:t>
            </a:r>
            <a:r>
              <a:rPr dirty="0" err="1"/>
              <a:t>ση</a:t>
            </a:r>
            <a:r>
              <a:rPr dirty="0"/>
              <a:t> </a:t>
            </a:r>
            <a:r>
              <a:rPr dirty="0" err="1"/>
              <a:t>φό</a:t>
            </a:r>
            <a:r>
              <a:rPr dirty="0"/>
              <a:t>β</a:t>
            </a:r>
            <a:r>
              <a:rPr dirty="0" err="1"/>
              <a:t>ου</a:t>
            </a:r>
            <a:endParaRPr dirty="0"/>
          </a:p>
          <a:p>
            <a:r>
              <a:rPr dirty="0"/>
              <a:t>Fight – Flight – Freeze</a:t>
            </a:r>
          </a:p>
          <a:p>
            <a:r>
              <a:rPr dirty="0" err="1"/>
              <a:t>Δυσκολί</a:t>
            </a:r>
            <a:r>
              <a:rPr dirty="0"/>
              <a:t>α </a:t>
            </a:r>
            <a:r>
              <a:rPr dirty="0" err="1"/>
              <a:t>λογικής</a:t>
            </a:r>
            <a:r>
              <a:rPr dirty="0"/>
              <a:t> </a:t>
            </a:r>
            <a:r>
              <a:rPr dirty="0" err="1"/>
              <a:t>σκέψης</a:t>
            </a:r>
            <a:endParaRPr dirty="0"/>
          </a:p>
          <a:p>
            <a:r>
              <a:rPr dirty="0" err="1"/>
              <a:t>Έντον</a:t>
            </a:r>
            <a:r>
              <a:rPr dirty="0"/>
              <a:t>α </a:t>
            </a:r>
            <a:r>
              <a:rPr dirty="0" err="1"/>
              <a:t>συν</a:t>
            </a:r>
            <a:r>
              <a:rPr dirty="0"/>
              <a:t>α</a:t>
            </a:r>
            <a:r>
              <a:rPr dirty="0" err="1"/>
              <a:t>ισθήμ</a:t>
            </a:r>
            <a:r>
              <a:rPr dirty="0"/>
              <a:t>ατα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D798999-3CB1-8645-6A05-1D1D4946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Ο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εγκ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Ε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φαλο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το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στρε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Π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ΩΣ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επαναφ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Ε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ρουμε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τον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 Ε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λεγχο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</a:t>
            </a:r>
            <a:r>
              <a:rPr dirty="0" err="1"/>
              <a:t>Στ</a:t>
            </a:r>
            <a:r>
              <a:rPr dirty="0"/>
              <a:t>αμα</a:t>
            </a:r>
            <a:r>
              <a:rPr dirty="0" err="1"/>
              <a:t>τάμε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</a:t>
            </a:r>
            <a:r>
              <a:rPr dirty="0" err="1"/>
              <a:t>λίγο</a:t>
            </a:r>
            <a:endParaRPr dirty="0"/>
          </a:p>
          <a:p>
            <a:r>
              <a:rPr dirty="0"/>
              <a:t> </a:t>
            </a:r>
            <a:r>
              <a:rPr dirty="0" err="1"/>
              <a:t>Αργή</a:t>
            </a:r>
            <a:r>
              <a:rPr dirty="0"/>
              <a:t>, βα</a:t>
            </a:r>
            <a:r>
              <a:rPr dirty="0" err="1"/>
              <a:t>θιά</a:t>
            </a:r>
            <a:r>
              <a:rPr dirty="0"/>
              <a:t> αναπ</a:t>
            </a:r>
            <a:r>
              <a:rPr dirty="0" err="1"/>
              <a:t>νοή</a:t>
            </a:r>
            <a:endParaRPr dirty="0"/>
          </a:p>
          <a:p>
            <a:r>
              <a:rPr dirty="0"/>
              <a:t> </a:t>
            </a:r>
            <a:r>
              <a:rPr dirty="0" err="1"/>
              <a:t>Μέτρημ</a:t>
            </a:r>
            <a:r>
              <a:rPr dirty="0"/>
              <a:t>α αναπ</a:t>
            </a:r>
            <a:r>
              <a:rPr dirty="0" err="1"/>
              <a:t>νοών</a:t>
            </a:r>
            <a:endParaRPr dirty="0"/>
          </a:p>
          <a:p>
            <a:r>
              <a:rPr dirty="0"/>
              <a:t> </a:t>
            </a:r>
            <a:r>
              <a:rPr dirty="0" err="1"/>
              <a:t>Έν</a:t>
            </a:r>
            <a:r>
              <a:rPr dirty="0"/>
              <a:t>α π</a:t>
            </a:r>
            <a:r>
              <a:rPr dirty="0" err="1"/>
              <a:t>ράγμ</a:t>
            </a:r>
            <a:r>
              <a:rPr dirty="0"/>
              <a:t>α </a:t>
            </a:r>
            <a:r>
              <a:rPr dirty="0" err="1"/>
              <a:t>τη</a:t>
            </a:r>
            <a:r>
              <a:rPr dirty="0"/>
              <a:t> </a:t>
            </a:r>
            <a:r>
              <a:rPr dirty="0" err="1"/>
              <a:t>φορά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Τεχνικ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ΕΣ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αναπνο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ΗΣ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dirty="0"/>
              <a:t>ox breathing (4-4-4-4)</a:t>
            </a:r>
          </a:p>
          <a:p>
            <a:r>
              <a:rPr lang="en-US" dirty="0" err="1"/>
              <a:t>Εν</a:t>
            </a:r>
            <a:r>
              <a:rPr lang="en-US" dirty="0"/>
              <a:t>α</a:t>
            </a:r>
            <a:r>
              <a:rPr lang="en-US" dirty="0" err="1"/>
              <a:t>λλ</a:t>
            </a:r>
            <a:r>
              <a:rPr lang="en-US" dirty="0"/>
              <a:t>α</a:t>
            </a:r>
            <a:r>
              <a:rPr lang="en-US" dirty="0" err="1"/>
              <a:t>σσόμενη</a:t>
            </a:r>
            <a:r>
              <a:rPr lang="en-US" dirty="0"/>
              <a:t> </a:t>
            </a:r>
            <a:r>
              <a:rPr dirty="0"/>
              <a:t>αναπ</a:t>
            </a:r>
            <a:r>
              <a:rPr dirty="0" err="1"/>
              <a:t>νοή</a:t>
            </a:r>
            <a:r>
              <a:rPr dirty="0"/>
              <a:t> </a:t>
            </a:r>
            <a:r>
              <a:rPr/>
              <a:t>από </a:t>
            </a:r>
            <a:r>
              <a:rPr lang="el-GR" dirty="0" smtClean="0"/>
              <a:t>στόμα-μύτη</a:t>
            </a:r>
            <a:endParaRPr dirty="0"/>
          </a:p>
          <a:p>
            <a:r>
              <a:rPr dirty="0" err="1"/>
              <a:t>Αργή</a:t>
            </a:r>
            <a:r>
              <a:rPr dirty="0"/>
              <a:t> </a:t>
            </a:r>
            <a:r>
              <a:rPr dirty="0" err="1"/>
              <a:t>εκ</a:t>
            </a:r>
            <a:r>
              <a:rPr dirty="0"/>
              <a:t>π</a:t>
            </a:r>
            <a:r>
              <a:rPr dirty="0" err="1"/>
              <a:t>νοή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</a:t>
            </a:r>
            <a:r>
              <a:rPr dirty="0" err="1"/>
              <a:t>ηρεμί</a:t>
            </a:r>
            <a:r>
              <a:rPr dirty="0"/>
              <a:t>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dirty="0">
                <a:solidFill>
                  <a:schemeClr val="accent5">
                    <a:lumMod val="75000"/>
                  </a:schemeClr>
                </a:solidFill>
              </a:rPr>
              <a:t>Mindfulness </a:t>
            </a:r>
            <a:r>
              <a:rPr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Ενσυνειδητ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τητα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Εστί</a:t>
            </a:r>
            <a:r>
              <a:rPr lang="en-US" dirty="0"/>
              <a:t>α</a:t>
            </a:r>
            <a:r>
              <a:rPr lang="en-US" dirty="0" err="1"/>
              <a:t>ση</a:t>
            </a:r>
            <a:r>
              <a:rPr lang="en-US" dirty="0"/>
              <a:t> </a:t>
            </a:r>
            <a:r>
              <a:rPr dirty="0" err="1"/>
              <a:t>στο</a:t>
            </a:r>
            <a:r>
              <a:rPr dirty="0"/>
              <a:t> πα</a:t>
            </a:r>
            <a:r>
              <a:rPr dirty="0" err="1"/>
              <a:t>ρόν</a:t>
            </a:r>
            <a:endParaRPr dirty="0"/>
          </a:p>
          <a:p>
            <a:r>
              <a:rPr lang="en-US" dirty="0" err="1"/>
              <a:t>Χωρίς</a:t>
            </a:r>
            <a:r>
              <a:rPr lang="en-US" dirty="0"/>
              <a:t> </a:t>
            </a:r>
            <a:r>
              <a:rPr dirty="0" err="1"/>
              <a:t>κριτική</a:t>
            </a:r>
            <a:endParaRPr dirty="0"/>
          </a:p>
          <a:p>
            <a:r>
              <a:rPr lang="en-US" dirty="0" err="1"/>
              <a:t>Δεν</a:t>
            </a:r>
            <a:r>
              <a:rPr dirty="0"/>
              <a:t> </a:t>
            </a:r>
            <a:r>
              <a:rPr dirty="0" err="1"/>
              <a:t>είμ</a:t>
            </a:r>
            <a:r>
              <a:rPr dirty="0"/>
              <a:t>α</a:t>
            </a:r>
            <a:r>
              <a:rPr dirty="0" err="1"/>
              <a:t>στε</a:t>
            </a:r>
            <a:r>
              <a:rPr dirty="0"/>
              <a:t> </a:t>
            </a:r>
            <a:r>
              <a:rPr dirty="0" err="1"/>
              <a:t>οι</a:t>
            </a:r>
            <a:r>
              <a:rPr dirty="0"/>
              <a:t> </a:t>
            </a:r>
            <a:r>
              <a:rPr dirty="0" err="1"/>
              <a:t>σκέψεις</a:t>
            </a:r>
            <a:r>
              <a:rPr dirty="0"/>
              <a:t> μας</a:t>
            </a:r>
          </a:p>
          <a:p>
            <a:r>
              <a:rPr lang="en-US" dirty="0"/>
              <a:t>Π</a:t>
            </a:r>
            <a:r>
              <a:rPr dirty="0"/>
              <a:t>αρα</a:t>
            </a:r>
            <a:r>
              <a:rPr dirty="0" err="1"/>
              <a:t>τήρηση</a:t>
            </a:r>
            <a:r>
              <a:rPr dirty="0"/>
              <a:t> α</a:t>
            </a:r>
            <a:r>
              <a:rPr dirty="0" err="1"/>
              <a:t>ισθήσεων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Ευγνωμοσ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Υ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νη </a:t>
            </a:r>
            <a:r>
              <a:rPr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αλλαγ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οπτικ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ΗΣ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</a:t>
            </a:r>
            <a:r>
              <a:rPr dirty="0" err="1"/>
              <a:t>Τί</a:t>
            </a:r>
            <a:r>
              <a:rPr dirty="0"/>
              <a:t>π</a:t>
            </a:r>
            <a:r>
              <a:rPr dirty="0" err="1"/>
              <a:t>οτ</a:t>
            </a:r>
            <a:r>
              <a:rPr dirty="0"/>
              <a:t>α </a:t>
            </a:r>
            <a:r>
              <a:rPr dirty="0" err="1"/>
              <a:t>δεν</a:t>
            </a:r>
            <a:r>
              <a:rPr dirty="0"/>
              <a:t> </a:t>
            </a:r>
            <a:r>
              <a:rPr dirty="0" err="1"/>
              <a:t>είν</a:t>
            </a:r>
            <a:r>
              <a:rPr dirty="0"/>
              <a:t>αι </a:t>
            </a:r>
            <a:r>
              <a:rPr dirty="0" err="1"/>
              <a:t>μόνιμο</a:t>
            </a:r>
            <a:endParaRPr dirty="0"/>
          </a:p>
          <a:p>
            <a:r>
              <a:rPr dirty="0" err="1"/>
              <a:t>Όλ</a:t>
            </a:r>
            <a:r>
              <a:rPr dirty="0"/>
              <a:t>α α</a:t>
            </a:r>
            <a:r>
              <a:rPr dirty="0" err="1"/>
              <a:t>λλάζουν</a:t>
            </a:r>
            <a:endParaRPr dirty="0"/>
          </a:p>
          <a:p>
            <a:r>
              <a:rPr dirty="0" err="1"/>
              <a:t>Αν</a:t>
            </a:r>
            <a:r>
              <a:rPr dirty="0"/>
              <a:t>α</a:t>
            </a:r>
            <a:r>
              <a:rPr dirty="0" err="1"/>
              <a:t>γνώριση</a:t>
            </a:r>
            <a:r>
              <a:rPr dirty="0"/>
              <a:t> </a:t>
            </a:r>
            <a:r>
              <a:rPr dirty="0" err="1"/>
              <a:t>θετικών</a:t>
            </a:r>
            <a:r>
              <a:rPr dirty="0"/>
              <a:t> </a:t>
            </a:r>
            <a:r>
              <a:rPr dirty="0" err="1"/>
              <a:t>στοιχείων</a:t>
            </a:r>
            <a:endParaRPr dirty="0"/>
          </a:p>
          <a:p>
            <a:r>
              <a:rPr lang="en-US" dirty="0"/>
              <a:t>Κ</a:t>
            </a:r>
            <a:r>
              <a:rPr dirty="0"/>
              <a:t>α</a:t>
            </a:r>
            <a:r>
              <a:rPr dirty="0" err="1"/>
              <a:t>λλιέργει</a:t>
            </a:r>
            <a:r>
              <a:rPr dirty="0"/>
              <a:t>α </a:t>
            </a:r>
            <a:r>
              <a:rPr dirty="0" err="1"/>
              <a:t>ευγνωμοσύνης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Στρε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Παρ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θυρο Ανοχ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ΗΣ</a:t>
            </a:r>
            <a:r>
              <a:rPr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Υ</a:t>
            </a:r>
            <a:r>
              <a:rPr dirty="0"/>
              <a:t>π</a:t>
            </a:r>
            <a:r>
              <a:rPr dirty="0" err="1"/>
              <a:t>ερδιέγερση</a:t>
            </a:r>
            <a:r>
              <a:rPr dirty="0"/>
              <a:t>: </a:t>
            </a:r>
            <a:r>
              <a:rPr dirty="0" err="1"/>
              <a:t>άγχος</a:t>
            </a:r>
            <a:r>
              <a:rPr dirty="0"/>
              <a:t>, </a:t>
            </a:r>
            <a:r>
              <a:rPr dirty="0" err="1"/>
              <a:t>έντ</a:t>
            </a:r>
            <a:r>
              <a:rPr dirty="0"/>
              <a:t>α</a:t>
            </a:r>
            <a:r>
              <a:rPr dirty="0" err="1"/>
              <a:t>ση</a:t>
            </a:r>
            <a:endParaRPr dirty="0"/>
          </a:p>
          <a:p>
            <a:r>
              <a:rPr dirty="0"/>
              <a:t>Υπ</a:t>
            </a:r>
            <a:r>
              <a:rPr dirty="0" err="1"/>
              <a:t>οδιέγερση</a:t>
            </a:r>
            <a:r>
              <a:rPr dirty="0"/>
              <a:t>: απ</a:t>
            </a:r>
            <a:r>
              <a:rPr dirty="0" err="1"/>
              <a:t>όσυρση</a:t>
            </a:r>
            <a:r>
              <a:rPr dirty="0"/>
              <a:t>, </a:t>
            </a:r>
            <a:r>
              <a:rPr dirty="0" err="1"/>
              <a:t>κό</a:t>
            </a:r>
            <a:r>
              <a:rPr dirty="0"/>
              <a:t>π</a:t>
            </a:r>
            <a:r>
              <a:rPr dirty="0" err="1"/>
              <a:t>ωση</a:t>
            </a:r>
            <a:endParaRPr dirty="0"/>
          </a:p>
          <a:p>
            <a:r>
              <a:rPr dirty="0" err="1"/>
              <a:t>Στόχος</a:t>
            </a:r>
            <a:r>
              <a:rPr dirty="0"/>
              <a:t>: </a:t>
            </a:r>
            <a:r>
              <a:rPr dirty="0" err="1"/>
              <a:t>ισορρο</a:t>
            </a:r>
            <a:r>
              <a:rPr dirty="0"/>
              <a:t>πία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357</Words>
  <Application>Microsoft Office PowerPoint</Application>
  <PresentationFormat>Προσαρμογή</PresentationFormat>
  <Paragraphs>89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Gallery</vt:lpstr>
      <vt:lpstr>  Wellbeing &amp; Resilience στην ΕκπαIδευση</vt:lpstr>
      <vt:lpstr>Διαφάνεια 2</vt:lpstr>
      <vt:lpstr>ΓιατΙ εΙναι σημαντικΟ;</vt:lpstr>
      <vt:lpstr>Ο εγκΕφαλοΣ &amp; το στρεΣ</vt:lpstr>
      <vt:lpstr>ΠΩΣ επαναφΕρουμε τον Ελεγχο</vt:lpstr>
      <vt:lpstr>ΤεχνικΕΣ αναπνοΗΣ</vt:lpstr>
      <vt:lpstr>Mindfulness (ΕνσυνειδητΟτητα)</vt:lpstr>
      <vt:lpstr>ΕυγνωμοσΥνη &amp; αλλαγη οπτικΗΣ</vt:lpstr>
      <vt:lpstr>ΣτρεΣ &amp; «ΠαρΑθυρο ΑνοχΗΣ»</vt:lpstr>
      <vt:lpstr>5 ΠυλΩνεΣ ΨυχικΗΣ ΥγεΙαΣ</vt:lpstr>
      <vt:lpstr>ΓνωσιακΗ ΣυμπεριφορικΗ ΠροσΕγγιση</vt:lpstr>
      <vt:lpstr>ΑυτΟματεσ αρνητικΕΣ σκΕψειΣ</vt:lpstr>
      <vt:lpstr>ΠΩΣ αμφισβητοΥμε τιΣ σκΕψειΣ</vt:lpstr>
      <vt:lpstr>ΒασικΕΣ ψυχολογικΕΣ ανΑγκεΣ</vt:lpstr>
      <vt:lpstr>ΜικρΗ βιωματικΗ Ασκηση (2–3’)</vt:lpstr>
      <vt:lpstr>εφαρμογη στην τaξη-Βιωματικη άσκηση G.L.A.D</vt:lpstr>
      <vt:lpstr>Τι μπορΩ να κΑνω απΟ αΥριο;</vt:lpstr>
      <vt:lpstr>ΣαΣ ευχαριστουμε</vt:lpstr>
      <vt:lpstr>Διαφάνεια 19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 &amp; Resilience στην Εκπαίδευση</dc:title>
  <dc:creator>katerina</dc:creator>
  <dc:description>generated using python-pptx</dc:description>
  <cp:lastModifiedBy>Laptop</cp:lastModifiedBy>
  <cp:revision>19</cp:revision>
  <dcterms:created xsi:type="dcterms:W3CDTF">2013-01-27T09:14:16Z</dcterms:created>
  <dcterms:modified xsi:type="dcterms:W3CDTF">2026-05-13T20:38:18Z</dcterms:modified>
</cp:coreProperties>
</file>